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line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6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7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8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9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качество зн.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</c:numCache>
            </c:numRef>
          </c:val>
        </c:ser>
        <c:axId val="51738880"/>
        <c:axId val="51748864"/>
        <c:axId val="100953152"/>
      </c:line3DChart>
      <c:catAx>
        <c:axId val="51738880"/>
        <c:scaling>
          <c:orientation val="minMax"/>
        </c:scaling>
        <c:axPos val="b"/>
        <c:tickLblPos val="nextTo"/>
        <c:crossAx val="51748864"/>
        <c:crosses val="autoZero"/>
        <c:auto val="1"/>
        <c:lblAlgn val="ctr"/>
        <c:lblOffset val="100"/>
      </c:catAx>
      <c:valAx>
        <c:axId val="51748864"/>
        <c:scaling>
          <c:orientation val="minMax"/>
        </c:scaling>
        <c:axPos val="l"/>
        <c:majorGridlines/>
        <c:numFmt formatCode="General" sourceLinked="1"/>
        <c:tickLblPos val="nextTo"/>
        <c:crossAx val="51738880"/>
        <c:crosses val="autoZero"/>
        <c:crossBetween val="between"/>
      </c:valAx>
      <c:serAx>
        <c:axId val="100953152"/>
        <c:scaling>
          <c:orientation val="minMax"/>
        </c:scaling>
        <c:axPos val="b"/>
        <c:tickLblPos val="nextTo"/>
        <c:crossAx val="51748864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3A4F5-1BA7-4472-B82B-8E4CD134C5C6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14885-7695-489F-92BF-A66AA99D6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85584" cy="50405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Анализ  учебно-воспитательной  работы МБОУ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Подлесношенталинская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ООШ  за 2016-2017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год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Для реализации задач были созданы 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условия: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 учебный план школы, в котором соблюдены нормы максимальной учебной нагрузки,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организованы элективные курсы для учащихся 9 класса;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организованы  дополнительные занятия для слабоуспевающих;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проводилось   отслеживание и анализ качества обучения;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велся анализ уровня промежуточной и итоговой аттестации по предметам с целью выявления недостатков в работе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педколлектива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обучению учащихся и их причины;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предоставлялась возможность повышения квалификации педагогов через аттестационные курсы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Для поддержания качества знаний в предстоящем учебном году необходимо: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145435"/>
          </a:xfrm>
        </p:spPr>
        <p:txBody>
          <a:bodyPr>
            <a:normAutofit/>
          </a:bodyPr>
          <a:lstStyle/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рассмотреть и утвердить план мероприятий по подготовке и проведению государственной итоговой аттестации 2017 - 2018 года с учетом выводов и рекомендаций анализа результатов ГИА - 2017;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систематически рассматривать вопросы повышения качества знаний учащихся;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включить в план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ВШК контроль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 7,9 классах.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осуществлять взаимодействие между семьёй и школой с целью организации совместных действий для решения успешности обучения, промежуточной аттестации и подготовки к ГИА.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Учителям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провести качественный анализ выполнения работ учащимися, выявить проблемные зоны предметных ЗУН, спланировать работу с учащимися по данным вопросам;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активизировать индивидуальную работу с обучающимися, родителями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Основными элементами контроля образовательного процесса в 2016- 2017 учебном году явились: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состояние преподавания учебных предметов;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качество знаний учащихся;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качество ведения школьной документации;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выполнение учебных программ и предусмотренного минимума письменных работ;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подготовка и проведение итоговой аттестации за курс основной школы;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выполнение решений П/С и совещаний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Методы контроля: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Посещение и анализ уроков, занятий по внеурочной деятельности,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Изучение и анализ школьной документации,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Административные контрольные работы, тестирование,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• Анализ результатов мониторинга.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Качество знаний по классам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1196752"/>
          <a:ext cx="7776865" cy="1008112"/>
        </p:xfrm>
        <a:graphic>
          <a:graphicData uri="http://schemas.openxmlformats.org/drawingml/2006/table">
            <a:tbl>
              <a:tblPr/>
              <a:tblGrid>
                <a:gridCol w="1224136"/>
                <a:gridCol w="681281"/>
                <a:gridCol w="840171"/>
                <a:gridCol w="840171"/>
                <a:gridCol w="835296"/>
                <a:gridCol w="836108"/>
                <a:gridCol w="841797"/>
                <a:gridCol w="836108"/>
                <a:gridCol w="841797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75 %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50 %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755576" y="2420888"/>
          <a:ext cx="770485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Всероссийские проверочные работы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599" y="1556792"/>
          <a:ext cx="7488832" cy="4032448"/>
        </p:xfrm>
        <a:graphic>
          <a:graphicData uri="http://schemas.openxmlformats.org/drawingml/2006/table">
            <a:tbl>
              <a:tblPr/>
              <a:tblGrid>
                <a:gridCol w="2093813"/>
                <a:gridCol w="1051064"/>
                <a:gridCol w="1078504"/>
                <a:gridCol w="1061874"/>
                <a:gridCol w="1124240"/>
                <a:gridCol w="1079337"/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«5»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За год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ОГЭ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9" y="1268760"/>
          <a:ext cx="7848871" cy="4783412"/>
        </p:xfrm>
        <a:graphic>
          <a:graphicData uri="http://schemas.openxmlformats.org/drawingml/2006/table">
            <a:tbl>
              <a:tblPr/>
              <a:tblGrid>
                <a:gridCol w="2041940"/>
                <a:gridCol w="1623994"/>
                <a:gridCol w="1354633"/>
                <a:gridCol w="1472804"/>
                <a:gridCol w="1355500"/>
              </a:tblGrid>
              <a:tr h="15841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 балл по школе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 балл по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Оценки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 школе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Оценки по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31,34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16,62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Татарский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Обществозна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ние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26,5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Олимпиада.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1" y="1196753"/>
          <a:ext cx="7992889" cy="3963653"/>
        </p:xfrm>
        <a:graphic>
          <a:graphicData uri="http://schemas.openxmlformats.org/drawingml/2006/table">
            <a:tbl>
              <a:tblPr/>
              <a:tblGrid>
                <a:gridCol w="1944217"/>
                <a:gridCol w="1800200"/>
                <a:gridCol w="1152128"/>
                <a:gridCol w="864096"/>
                <a:gridCol w="2232248"/>
              </a:tblGrid>
              <a:tr h="3271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 (ученика)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2016/2017 уч.год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8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Статус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учителя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Шайхутдинова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Н.Х.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Хамидуллина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Н.Х.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Зиганшин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Махмутова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Г.Н.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ОБЖ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Бурганова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Махмутова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Г.Н.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/>
              <a:t>Конкурсы, конференции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7" y="1052734"/>
          <a:ext cx="7704857" cy="5205748"/>
        </p:xfrm>
        <a:graphic>
          <a:graphicData uri="http://schemas.openxmlformats.org/drawingml/2006/table">
            <a:tbl>
              <a:tblPr/>
              <a:tblGrid>
                <a:gridCol w="2744501"/>
                <a:gridCol w="1029003"/>
                <a:gridCol w="976137"/>
                <a:gridCol w="1161536"/>
                <a:gridCol w="317189"/>
                <a:gridCol w="1476491"/>
              </a:tblGrid>
              <a:tr h="450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конкурса (полностью)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Достижение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ученика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рук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 "ЛИОМ- 2017"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районный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Хамидуллина Э.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Исхакова Л.А.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Республиканская конференция "XV Рождественские чтения"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Поощрит диплом 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Юртаев 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А.М.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 "ЛИОМ- 2017"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II ст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Гимадиева 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Н.Х.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Конкурс «Без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бергә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” Худ.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лово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место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 Р.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Н.Х.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Туган телем – серле тел (Нижнекамск)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Грамота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 Р.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Н.Х.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“Илһам” бәйгесе "Яшь шагыйрь" номинациясе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лауреата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 Р.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Н.Х.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“Детство без границ” Конкурс «Салют, пионерия!»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место на мун. этапе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Гимадиева 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Шайхутдинова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Миндубаева Н.Х.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Туган телем – серле тел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Грамота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Н.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Э.М.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 "ЛИОМ - 2017"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Н.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Э.М.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"Детства без границ"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I степени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Н.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Э.М.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97" marR="606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7" y="548685"/>
          <a:ext cx="7992889" cy="6052646"/>
        </p:xfrm>
        <a:graphic>
          <a:graphicData uri="http://schemas.openxmlformats.org/drawingml/2006/table">
            <a:tbl>
              <a:tblPr/>
              <a:tblGrid>
                <a:gridCol w="2847101"/>
                <a:gridCol w="1112770"/>
                <a:gridCol w="967328"/>
                <a:gridCol w="1204957"/>
                <a:gridCol w="329046"/>
                <a:gridCol w="1531687"/>
              </a:tblGrid>
              <a:tr h="45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"Без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бергэ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 Хореография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место на мун.этапе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коллектив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Э.М.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«Новогодняя сказка»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место на мун. этапе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Валеева С.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Галеева Э.М.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Республиканская конференция " По следам А. Алиша"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место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Гимадеева А.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Ишниязова Э.Х.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Республиканская я конференция "Аксаковские чтения"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Поощрит диплом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Гимадеева 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Ишниязова Э.Х.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«Детство без границ»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 мун.этапа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I степени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Гимадиева 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Махмутова Г.Н.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 "Школьный эко-патруль"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место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" Наша история"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ный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Гимадиева 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рисунков"На страже Отечества"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Конкурс "Джутовые чудеса"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Конкурс "Зимняя сказка"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место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в рамках Парламентского урока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Мустафина Г.М.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 "ЛИОМ - 2017"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Юртаев 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Валеева И.С.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Конкурс сочинений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 этап респ-го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3-е место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Юртаев 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Валеева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И.С.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52" marR="523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Педагоги: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55575" y="1196750"/>
          <a:ext cx="7704857" cy="4899344"/>
        </p:xfrm>
        <a:graphic>
          <a:graphicData uri="http://schemas.openxmlformats.org/drawingml/2006/table">
            <a:tbl>
              <a:tblPr/>
              <a:tblGrid>
                <a:gridCol w="3096345"/>
                <a:gridCol w="1112294"/>
                <a:gridCol w="1284006"/>
                <a:gridCol w="1396017"/>
                <a:gridCol w="816195"/>
              </a:tblGrid>
              <a:tr h="1264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конкурса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Уровень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Достижение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ФИО учителя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Кв.кат.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Кл. Руководитель года” в рамках конкурса Учитель года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 призера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Миндубаева Н.Х.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первая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Эковесна 2017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место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Мустафина Г.М.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СЗД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Конкурс методических разработок « Я реазизую ФГОС» ,2017;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место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Ишниязова Э.Х.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первая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Грантовая поддержка профессионального роста учителей РТ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победитель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Миндубаева Н.Х.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первая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52370" algn="l"/>
                        </a:tabLs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НПК «Современная образовательная практика  проблемного обучения»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Исхакова Л.А.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первая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802</Words>
  <Application>Microsoft Office PowerPoint</Application>
  <PresentationFormat>Экран (4:3)</PresentationFormat>
  <Paragraphs>305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Анализ  учебно-воспитательной  работы МБОУ Подлесношенталинская ООШ  за 2016-2017 уч. год   Для реализации задач были созданы условия:  </vt:lpstr>
      <vt:lpstr>Основными элементами контроля образовательного процесса в 2016- 2017 учебном году явились:</vt:lpstr>
      <vt:lpstr>Качество знаний по классам</vt:lpstr>
      <vt:lpstr>Всероссийские проверочные работы</vt:lpstr>
      <vt:lpstr>ОГЭ </vt:lpstr>
      <vt:lpstr>Олимпиада. </vt:lpstr>
      <vt:lpstr>  Конкурсы, конференции </vt:lpstr>
      <vt:lpstr>Слайд 8</vt:lpstr>
      <vt:lpstr>Педагоги: </vt:lpstr>
      <vt:lpstr>Для поддержания качества знаний в предстоящем учебном году необходимо: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 учебно-воспитательной  работы МБОУ Подлесношенталинская ООШ  за 2016-2017 уч. год</dc:title>
  <dc:creator>андрей</dc:creator>
  <cp:lastModifiedBy>ilkay</cp:lastModifiedBy>
  <cp:revision>10</cp:revision>
  <dcterms:created xsi:type="dcterms:W3CDTF">2017-08-17T17:16:04Z</dcterms:created>
  <dcterms:modified xsi:type="dcterms:W3CDTF">2017-08-18T03:17:14Z</dcterms:modified>
</cp:coreProperties>
</file>